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849CFDF-1BE5-4457-AC8F-AC1035E68E6D}">
  <a:tblStyle styleId="{8849CFDF-1BE5-4457-AC8F-AC1035E68E6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C662D75-9D3D-44A4-B289-89B58395B0C5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10DA8FE2-8FB1-4825-A6AE-0C051AB31C0B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26fc55070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126fc55070a_0_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26fc55070a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126fc55070a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26fc55070a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126fc55070a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26fc55070a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126fc55070a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6fc55070a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26fc55070a_0_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Spring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{8849CFDF-1BE5-4457-AC8F-AC1035E68E6D}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Spring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{8849CFDF-1BE5-4457-AC8F-AC1035E68E6D}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" name="Google Shape;17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{10DA8FE2-8FB1-4825-A6AE-0C051AB31C0B}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635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47 + 183 + 22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4, 6 and 9.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Rearrange the formula to 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318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gradient of the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the hypotenuse.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6" name="Google Shape;176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7" name="Google Shape;17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400" y="2530775"/>
            <a:ext cx="3378400" cy="2160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7163" y="3080725"/>
            <a:ext cx="3533775" cy="15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3" name="Google Shape;18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{10DA8FE2-8FB1-4825-A6AE-0C051AB31C0B}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635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47 + 183 + 22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4, 6 and 9.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Rearrange the formula to 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318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gradient of the line.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Gradient = -1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the hypotenuse.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23.0cm (1dp)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4" name="Google Shape;184;p25"/>
          <p:cNvSpPr txBox="1"/>
          <p:nvPr/>
        </p:nvSpPr>
        <p:spPr>
          <a:xfrm>
            <a:off x="80050" y="361775"/>
            <a:ext cx="261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5" name="Google Shape;18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275" y="2758575"/>
            <a:ext cx="3142650" cy="200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7163" y="3080725"/>
            <a:ext cx="3533775" cy="1504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7" name="Google Shape;187;p25"/>
          <p:cNvGrpSpPr/>
          <p:nvPr/>
        </p:nvGrpSpPr>
        <p:grpSpPr>
          <a:xfrm>
            <a:off x="7861803" y="1561150"/>
            <a:ext cx="235655" cy="481300"/>
            <a:chOff x="4963775" y="5368550"/>
            <a:chExt cx="294900" cy="481300"/>
          </a:xfrm>
        </p:grpSpPr>
        <p:cxnSp>
          <p:nvCxnSpPr>
            <p:cNvPr id="188" name="Google Shape;188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9" name="Google Shape;189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</a:t>
              </a:r>
              <a:endParaRPr i="1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0" name="Google Shape;190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</a:t>
              </a:r>
              <a:endParaRPr i="1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" name="Google Shape;195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{10DA8FE2-8FB1-4825-A6AE-0C051AB31C0B}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67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504 ÷ 14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3, 4 and 10.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Rearrange the formula to 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ut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0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gradient of the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the hypotenuse.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6" name="Google Shape;196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97" name="Google Shape;19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800" y="2514700"/>
            <a:ext cx="3300425" cy="224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0400" y="2708780"/>
            <a:ext cx="2253600" cy="1953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3" name="Google Shape;203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{10DA8FE2-8FB1-4825-A6AE-0C051AB31C0B}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67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504 ÷ 14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3, 4 and 10.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Rearrange the formula to 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ut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0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gradient of the line.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Gradient = -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the hypotenuse.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15.3cm (1dp)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4" name="Google Shape;204;p27"/>
          <p:cNvSpPr txBox="1"/>
          <p:nvPr/>
        </p:nvSpPr>
        <p:spPr>
          <a:xfrm>
            <a:off x="80050" y="361775"/>
            <a:ext cx="262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05" name="Google Shape;20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6450" y="2932575"/>
            <a:ext cx="2673975" cy="181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0400" y="2708780"/>
            <a:ext cx="2253600" cy="19531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7" name="Google Shape;207;p27"/>
          <p:cNvGrpSpPr/>
          <p:nvPr/>
        </p:nvGrpSpPr>
        <p:grpSpPr>
          <a:xfrm>
            <a:off x="7306839" y="1559913"/>
            <a:ext cx="770498" cy="480950"/>
            <a:chOff x="4203414" y="1265475"/>
            <a:chExt cx="770498" cy="480950"/>
          </a:xfrm>
        </p:grpSpPr>
        <p:grpSp>
          <p:nvGrpSpPr>
            <p:cNvPr id="208" name="Google Shape;208;p27"/>
            <p:cNvGrpSpPr/>
            <p:nvPr/>
          </p:nvGrpSpPr>
          <p:grpSpPr>
            <a:xfrm>
              <a:off x="4595100" y="1282163"/>
              <a:ext cx="378812" cy="464263"/>
              <a:chOff x="4936601" y="5371263"/>
              <a:chExt cx="698400" cy="464263"/>
            </a:xfrm>
          </p:grpSpPr>
          <p:cxnSp>
            <p:nvCxnSpPr>
              <p:cNvPr id="209" name="Google Shape;209;p27"/>
              <p:cNvCxnSpPr/>
              <p:nvPr/>
            </p:nvCxnSpPr>
            <p:spPr>
              <a:xfrm flipH="1" rot="10800000">
                <a:off x="4963775" y="5607700"/>
                <a:ext cx="661500" cy="15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10" name="Google Shape;210;p27"/>
              <p:cNvSpPr txBox="1"/>
              <p:nvPr/>
            </p:nvSpPr>
            <p:spPr>
              <a:xfrm>
                <a:off x="5083290" y="5620125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>
                    <a:solidFill>
                      <a:srgbClr val="00BC89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t</a:t>
                </a:r>
                <a:endParaRPr i="1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11" name="Google Shape;211;p27"/>
              <p:cNvSpPr txBox="1"/>
              <p:nvPr/>
            </p:nvSpPr>
            <p:spPr>
              <a:xfrm>
                <a:off x="4936601" y="5371263"/>
                <a:ext cx="6984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>
                    <a:solidFill>
                      <a:srgbClr val="00BC89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s - a</a:t>
                </a:r>
                <a:endParaRPr i="1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212" name="Google Shape;212;p27"/>
            <p:cNvSpPr txBox="1"/>
            <p:nvPr/>
          </p:nvSpPr>
          <p:spPr>
            <a:xfrm>
              <a:off x="4317188" y="1265475"/>
              <a:ext cx="307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=</a:t>
              </a:r>
              <a:endParaRPr sz="17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3" name="Google Shape;213;p27"/>
            <p:cNvSpPr txBox="1"/>
            <p:nvPr/>
          </p:nvSpPr>
          <p:spPr>
            <a:xfrm>
              <a:off x="4203414" y="1373325"/>
              <a:ext cx="159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u</a:t>
              </a:r>
              <a:endParaRPr i="1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214" name="Google Shape;214;p27"/>
          <p:cNvGrpSpPr/>
          <p:nvPr/>
        </p:nvGrpSpPr>
        <p:grpSpPr>
          <a:xfrm>
            <a:off x="1298466" y="2451275"/>
            <a:ext cx="235655" cy="481300"/>
            <a:chOff x="4963775" y="5368550"/>
            <a:chExt cx="294900" cy="481300"/>
          </a:xfrm>
        </p:grpSpPr>
        <p:cxnSp>
          <p:nvCxnSpPr>
            <p:cNvPr id="215" name="Google Shape;215;p27"/>
            <p:cNvCxnSpPr/>
            <p:nvPr/>
          </p:nvCxnSpPr>
          <p:spPr>
            <a:xfrm>
              <a:off x="5016408" y="5609750"/>
              <a:ext cx="1944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6" name="Google Shape;216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7" name="Google Shape;217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{2C662D75-9D3D-44A4-B289-89B58395B0C5}</a:tableStyleId>
              </a:tblPr>
              <a:tblGrid>
                <a:gridCol w="876385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5, again,  looks at one aspect of trigonometry, and a calculator (set to degrees) will be needed. Answers have been rounded to a suitable degree of accuracy, which you are welcome to adjust depending on your students’ requirements. Students may want a warning for question 4 that the scales of the axes are not necessarily the same, this is intentional.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Integer calculations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Lowest common multiple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Rearranging formulae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Calculating gradients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trigonometry to find the length of the hypotenuse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{2C662D75-9D3D-44A4-B289-89B58395B0C5}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Integer calculations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integers just a special case of fractions?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Lowest common multiple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we not consider the highest common multiple?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Rearranging formulae</a:t>
                      </a:r>
                      <a:endParaRPr b="1" sz="1300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always possible to rearrange a formula?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Calculating gradients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features of a graph need careful consideration when calculating the gradient?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trigonometry to find the length of the hypotenuse</a:t>
                      </a:r>
                      <a:endParaRPr b="1" sz="13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the hypotenuse always the longest side? How do you know?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{10DA8FE2-8FB1-4825-A6AE-0C051AB31C0B}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72 ⨉ 19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Find the lowest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common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multiple (LCM) of 6 and 9.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Rearrange the formula to 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gradient of the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 trigonometry to find the length of the hypotenuse.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4575" y="2905525"/>
            <a:ext cx="3070225" cy="138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825" y="2533375"/>
            <a:ext cx="2773275" cy="21871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8"/>
          <p:cNvGrpSpPr/>
          <p:nvPr/>
        </p:nvGrpSpPr>
        <p:grpSpPr>
          <a:xfrm>
            <a:off x="6437614" y="1501200"/>
            <a:ext cx="566379" cy="495275"/>
            <a:chOff x="4203414" y="1265475"/>
            <a:chExt cx="566379" cy="495275"/>
          </a:xfrm>
        </p:grpSpPr>
        <p:grpSp>
          <p:nvGrpSpPr>
            <p:cNvPr id="91" name="Google Shape;91;p18"/>
            <p:cNvGrpSpPr/>
            <p:nvPr/>
          </p:nvGrpSpPr>
          <p:grpSpPr>
            <a:xfrm>
              <a:off x="4609839" y="1279450"/>
              <a:ext cx="159954" cy="481300"/>
              <a:chOff x="4963775" y="5368550"/>
              <a:chExt cx="294900" cy="481300"/>
            </a:xfrm>
          </p:grpSpPr>
          <p:cxnSp>
            <p:nvCxnSpPr>
              <p:cNvPr id="92" name="Google Shape;92;p18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3" name="Google Shape;93;p18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A</a:t>
                </a:r>
                <a:endParaRPr i="1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94" name="Google Shape;94;p18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F</a:t>
                </a:r>
                <a:endParaRPr i="1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95" name="Google Shape;95;p18"/>
            <p:cNvSpPr txBox="1"/>
            <p:nvPr/>
          </p:nvSpPr>
          <p:spPr>
            <a:xfrm>
              <a:off x="4317188" y="1265475"/>
              <a:ext cx="307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=</a:t>
              </a:r>
              <a:endParaRPr sz="17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6" name="Google Shape;96;p18"/>
            <p:cNvSpPr txBox="1"/>
            <p:nvPr/>
          </p:nvSpPr>
          <p:spPr>
            <a:xfrm>
              <a:off x="4203414" y="1373325"/>
              <a:ext cx="159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</a:t>
              </a:r>
              <a:endParaRPr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" name="Google Shape;101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{10DA8FE2-8FB1-4825-A6AE-0C051AB31C0B}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72 ⨉ 19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1368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Find the lowest common multiple (LCM) of 6 and 9.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Rearrange the formula to 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gradient of the line.   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radient = 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 trigonometry to find the length of the hypotenuse.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2" name="Google Shape;102;p19"/>
          <p:cNvSpPr txBox="1"/>
          <p:nvPr/>
        </p:nvSpPr>
        <p:spPr>
          <a:xfrm>
            <a:off x="80050" y="361775"/>
            <a:ext cx="273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2698" y="2755075"/>
            <a:ext cx="2478575" cy="195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4575" y="2905525"/>
            <a:ext cx="3070225" cy="1385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5" name="Google Shape;105;p19"/>
          <p:cNvGrpSpPr/>
          <p:nvPr/>
        </p:nvGrpSpPr>
        <p:grpSpPr>
          <a:xfrm>
            <a:off x="6437614" y="1501200"/>
            <a:ext cx="566379" cy="495275"/>
            <a:chOff x="4203414" y="1265475"/>
            <a:chExt cx="566379" cy="495275"/>
          </a:xfrm>
        </p:grpSpPr>
        <p:grpSp>
          <p:nvGrpSpPr>
            <p:cNvPr id="106" name="Google Shape;106;p19"/>
            <p:cNvGrpSpPr/>
            <p:nvPr/>
          </p:nvGrpSpPr>
          <p:grpSpPr>
            <a:xfrm>
              <a:off x="4609839" y="1279450"/>
              <a:ext cx="159954" cy="481300"/>
              <a:chOff x="4963775" y="5368550"/>
              <a:chExt cx="294900" cy="481300"/>
            </a:xfrm>
          </p:grpSpPr>
          <p:cxnSp>
            <p:nvCxnSpPr>
              <p:cNvPr id="107" name="Google Shape;107;p19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08" name="Google Shape;108;p19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A</a:t>
                </a:r>
                <a:endParaRPr i="1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9" name="Google Shape;109;p19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F</a:t>
                </a:r>
                <a:endParaRPr i="1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110" name="Google Shape;110;p19"/>
            <p:cNvSpPr txBox="1"/>
            <p:nvPr/>
          </p:nvSpPr>
          <p:spPr>
            <a:xfrm>
              <a:off x="4317188" y="1265475"/>
              <a:ext cx="307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=</a:t>
              </a:r>
              <a:endParaRPr sz="17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1" name="Google Shape;111;p19"/>
            <p:cNvSpPr txBox="1"/>
            <p:nvPr/>
          </p:nvSpPr>
          <p:spPr>
            <a:xfrm>
              <a:off x="4203414" y="1373325"/>
              <a:ext cx="159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</a:t>
              </a:r>
              <a:endParaRPr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112" name="Google Shape;112;p19"/>
          <p:cNvGrpSpPr/>
          <p:nvPr/>
        </p:nvGrpSpPr>
        <p:grpSpPr>
          <a:xfrm>
            <a:off x="7329414" y="1501188"/>
            <a:ext cx="566379" cy="495275"/>
            <a:chOff x="4203414" y="1265475"/>
            <a:chExt cx="566379" cy="495275"/>
          </a:xfrm>
        </p:grpSpPr>
        <p:grpSp>
          <p:nvGrpSpPr>
            <p:cNvPr id="113" name="Google Shape;113;p19"/>
            <p:cNvGrpSpPr/>
            <p:nvPr/>
          </p:nvGrpSpPr>
          <p:grpSpPr>
            <a:xfrm>
              <a:off x="4609839" y="1279450"/>
              <a:ext cx="159954" cy="481300"/>
              <a:chOff x="4963775" y="5368550"/>
              <a:chExt cx="294900" cy="481300"/>
            </a:xfrm>
          </p:grpSpPr>
          <p:cxnSp>
            <p:nvCxnSpPr>
              <p:cNvPr id="114" name="Google Shape;114;p19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15" name="Google Shape;115;p19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>
                    <a:solidFill>
                      <a:srgbClr val="00BC89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P</a:t>
                </a:r>
                <a:endParaRPr i="1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16" name="Google Shape;116;p19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>
                    <a:solidFill>
                      <a:srgbClr val="00BC89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F</a:t>
                </a:r>
                <a:endParaRPr i="1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117" name="Google Shape;117;p19"/>
            <p:cNvSpPr txBox="1"/>
            <p:nvPr/>
          </p:nvSpPr>
          <p:spPr>
            <a:xfrm>
              <a:off x="4317188" y="1265475"/>
              <a:ext cx="307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=</a:t>
              </a:r>
              <a:endParaRPr sz="17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8" name="Google Shape;118;p19"/>
            <p:cNvSpPr txBox="1"/>
            <p:nvPr/>
          </p:nvSpPr>
          <p:spPr>
            <a:xfrm>
              <a:off x="4203414" y="1373325"/>
              <a:ext cx="159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  <a:endParaRPr i="1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Google Shape;123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{10DA8FE2-8FB1-4825-A6AE-0C051AB31C0B}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751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643 - 197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8 and 14.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Rearrange the formula to 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IR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gradient of the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the hypotenuse.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4" name="Google Shape;124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5" name="Google Shape;1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9800" y="3076950"/>
            <a:ext cx="3064975" cy="137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500" y="2571750"/>
            <a:ext cx="3529835" cy="20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" name="Google Shape;131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{10DA8FE2-8FB1-4825-A6AE-0C051AB31C0B}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751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643 - 197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446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8 and 14.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Rearrange the formula to 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IR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gradient of the line.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Gradient =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the hypotenuse.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2" name="Google Shape;132;p21"/>
          <p:cNvSpPr txBox="1"/>
          <p:nvPr/>
        </p:nvSpPr>
        <p:spPr>
          <a:xfrm>
            <a:off x="80050" y="361775"/>
            <a:ext cx="263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3" name="Google Shape;13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600" y="2970075"/>
            <a:ext cx="2886126" cy="171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9800" y="3076950"/>
            <a:ext cx="3064975" cy="1375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5" name="Google Shape;135;p21"/>
          <p:cNvGrpSpPr/>
          <p:nvPr/>
        </p:nvGrpSpPr>
        <p:grpSpPr>
          <a:xfrm>
            <a:off x="7491989" y="1559938"/>
            <a:ext cx="566379" cy="495275"/>
            <a:chOff x="4203414" y="1265475"/>
            <a:chExt cx="566379" cy="495275"/>
          </a:xfrm>
        </p:grpSpPr>
        <p:grpSp>
          <p:nvGrpSpPr>
            <p:cNvPr id="136" name="Google Shape;136;p21"/>
            <p:cNvGrpSpPr/>
            <p:nvPr/>
          </p:nvGrpSpPr>
          <p:grpSpPr>
            <a:xfrm>
              <a:off x="4609839" y="1279450"/>
              <a:ext cx="159954" cy="481300"/>
              <a:chOff x="4963775" y="5368550"/>
              <a:chExt cx="294900" cy="481300"/>
            </a:xfrm>
          </p:grpSpPr>
          <p:cxnSp>
            <p:nvCxnSpPr>
              <p:cNvPr id="137" name="Google Shape;137;p2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38" name="Google Shape;138;p2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>
                    <a:solidFill>
                      <a:srgbClr val="00BC89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I</a:t>
                </a:r>
                <a:endParaRPr i="1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39" name="Google Shape;139;p2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>
                    <a:solidFill>
                      <a:srgbClr val="00BC89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V</a:t>
                </a:r>
                <a:endParaRPr i="1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140" name="Google Shape;140;p21"/>
            <p:cNvSpPr txBox="1"/>
            <p:nvPr/>
          </p:nvSpPr>
          <p:spPr>
            <a:xfrm>
              <a:off x="4317188" y="1265475"/>
              <a:ext cx="307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=</a:t>
              </a:r>
              <a:endParaRPr sz="17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1" name="Google Shape;141;p21"/>
            <p:cNvSpPr txBox="1"/>
            <p:nvPr/>
          </p:nvSpPr>
          <p:spPr>
            <a:xfrm>
              <a:off x="4203414" y="1373325"/>
              <a:ext cx="159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GB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</a:t>
              </a:r>
              <a:endParaRPr i="1">
                <a:solidFill>
                  <a:srgbClr val="00BC89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142" name="Google Shape;142;p21"/>
          <p:cNvGrpSpPr/>
          <p:nvPr/>
        </p:nvGrpSpPr>
        <p:grpSpPr>
          <a:xfrm>
            <a:off x="1205916" y="2420225"/>
            <a:ext cx="235655" cy="481300"/>
            <a:chOff x="4963775" y="5368550"/>
            <a:chExt cx="294900" cy="481300"/>
          </a:xfrm>
        </p:grpSpPr>
        <p:cxnSp>
          <p:nvCxnSpPr>
            <p:cNvPr id="143" name="Google Shape;14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4" name="Google Shape;144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5" name="Google Shape;145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{10DA8FE2-8FB1-4825-A6AE-0C051AB31C0B}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498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531 ÷ 9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10 and 15.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Rearrange the formula to 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PT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624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gradient of the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the hypotenuse.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2" name="Google Shape;15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450" y="2528750"/>
            <a:ext cx="2520825" cy="224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5650" y="2835475"/>
            <a:ext cx="2857500" cy="173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Google Shape;158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{10DA8FE2-8FB1-4825-A6AE-0C051AB31C0B}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498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531 ÷ 9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(LCM) of 10 and 15.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Rearrange the formula to 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PT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624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gradient of the line.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Gradient = 3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the hypotenuse.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20.8cm (1dp)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9" name="Google Shape;159;p23"/>
          <p:cNvSpPr txBox="1"/>
          <p:nvPr/>
        </p:nvSpPr>
        <p:spPr>
          <a:xfrm>
            <a:off x="80050" y="361775"/>
            <a:ext cx="262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0" name="Google Shape;16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1000" y="2755846"/>
            <a:ext cx="2253600" cy="2005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5650" y="2835475"/>
            <a:ext cx="2857500" cy="1733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2" name="Google Shape;162;p23"/>
          <p:cNvGrpSpPr/>
          <p:nvPr/>
        </p:nvGrpSpPr>
        <p:grpSpPr>
          <a:xfrm>
            <a:off x="7335764" y="1542538"/>
            <a:ext cx="861878" cy="480963"/>
            <a:chOff x="3482489" y="1282213"/>
            <a:chExt cx="861878" cy="480963"/>
          </a:xfrm>
        </p:grpSpPr>
        <p:grpSp>
          <p:nvGrpSpPr>
            <p:cNvPr id="163" name="Google Shape;163;p23"/>
            <p:cNvGrpSpPr/>
            <p:nvPr/>
          </p:nvGrpSpPr>
          <p:grpSpPr>
            <a:xfrm>
              <a:off x="3482489" y="1282213"/>
              <a:ext cx="861878" cy="480950"/>
              <a:chOff x="4203414" y="1265475"/>
              <a:chExt cx="861878" cy="480950"/>
            </a:xfrm>
          </p:grpSpPr>
          <p:grpSp>
            <p:nvGrpSpPr>
              <p:cNvPr id="164" name="Google Shape;164;p23"/>
              <p:cNvGrpSpPr/>
              <p:nvPr/>
            </p:nvGrpSpPr>
            <p:grpSpPr>
              <a:xfrm>
                <a:off x="4609839" y="1282150"/>
                <a:ext cx="455453" cy="464275"/>
                <a:chOff x="4963775" y="5371250"/>
                <a:chExt cx="839700" cy="464275"/>
              </a:xfrm>
            </p:grpSpPr>
            <p:cxnSp>
              <p:nvCxnSpPr>
                <p:cNvPr id="165" name="Google Shape;165;p23"/>
                <p:cNvCxnSpPr/>
                <p:nvPr/>
              </p:nvCxnSpPr>
              <p:spPr>
                <a:xfrm flipH="1" rot="10800000">
                  <a:off x="4963775" y="5608000"/>
                  <a:ext cx="839700" cy="1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BC89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166" name="Google Shape;166;p23"/>
                <p:cNvSpPr txBox="1"/>
                <p:nvPr/>
              </p:nvSpPr>
              <p:spPr>
                <a:xfrm>
                  <a:off x="5504750" y="5620125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-GB">
                      <a:solidFill>
                        <a:srgbClr val="00BC89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rPr>
                    <a:t>T</a:t>
                  </a:r>
                  <a:endParaRPr i="1">
                    <a:solidFill>
                      <a:srgbClr val="00BC89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67" name="Google Shape;167;p23"/>
                <p:cNvSpPr txBox="1"/>
                <p:nvPr/>
              </p:nvSpPr>
              <p:spPr>
                <a:xfrm>
                  <a:off x="5209857" y="53712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-GB">
                      <a:solidFill>
                        <a:srgbClr val="00BC89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rPr>
                    <a:t>C</a:t>
                  </a:r>
                  <a:endParaRPr i="1">
                    <a:solidFill>
                      <a:srgbClr val="00BC89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sp>
            <p:nvSpPr>
              <p:cNvPr id="168" name="Google Shape;168;p23"/>
              <p:cNvSpPr txBox="1"/>
              <p:nvPr/>
            </p:nvSpPr>
            <p:spPr>
              <a:xfrm>
                <a:off x="4317188" y="1265475"/>
                <a:ext cx="307200" cy="431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700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=</a:t>
                </a:r>
                <a:endParaRPr sz="1700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69" name="Google Shape;169;p23"/>
              <p:cNvSpPr txBox="1"/>
              <p:nvPr/>
            </p:nvSpPr>
            <p:spPr>
              <a:xfrm>
                <a:off x="4203414" y="1357875"/>
                <a:ext cx="1599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-GB" sz="1600">
                    <a:solidFill>
                      <a:srgbClr val="00BC89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P</a:t>
                </a:r>
                <a:endParaRPr i="1" sz="1600">
                  <a:solidFill>
                    <a:srgbClr val="00BC89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170" name="Google Shape;170;p23"/>
            <p:cNvSpPr txBox="1"/>
            <p:nvPr/>
          </p:nvSpPr>
          <p:spPr>
            <a:xfrm>
              <a:off x="3875149" y="1547775"/>
              <a:ext cx="3072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 +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